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6F36E-6189-4E21-8AEC-262827F89643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FFD77-4D67-4F0F-8106-F01A2A399C5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Char char="-"/>
            </a:pPr>
            <a:r>
              <a:rPr lang="en-GB" dirty="0" smtClean="0"/>
              <a:t>Classification is the process by which we put organise living things into groups according to their features.</a:t>
            </a:r>
          </a:p>
          <a:p>
            <a:pPr eaLnBrk="1" hangingPunct="1">
              <a:buFontTx/>
              <a:buChar char="-"/>
            </a:pPr>
            <a:r>
              <a:rPr lang="en-GB" dirty="0" smtClean="0"/>
              <a:t>In the past this was mostly based on anatomy (what a species looks like). Now we can classify species based on a number of features, most importantly a species’ genetics and how closely related species are genetically.</a:t>
            </a:r>
          </a:p>
          <a:p>
            <a:pPr eaLnBrk="1" hangingPunct="1">
              <a:buFontTx/>
              <a:buChar char="-"/>
            </a:pPr>
            <a:r>
              <a:rPr lang="en-GB" dirty="0" smtClean="0"/>
              <a:t>For example, the horseshoe crab looks like a crab. However, genetically it is related to arachnids – spiders, scorpions, ticks and mites. Genetics can reveal more than anatomy about how we should classify species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4" eaLnBrk="1" hangingPunct="1"/>
            <a:r>
              <a:rPr lang="en-GB" dirty="0" smtClean="0"/>
              <a:t>Insects are probably the most successful of all invertebrates. They are among the most diverse groups of animals on the planet. </a:t>
            </a:r>
          </a:p>
          <a:p>
            <a:pPr lvl="4" eaLnBrk="1" hangingPunct="1">
              <a:buFontTx/>
              <a:buChar char="•"/>
            </a:pPr>
            <a:r>
              <a:rPr lang="en-GB" dirty="0" smtClean="0"/>
              <a:t>There are over a million described species of insect. </a:t>
            </a:r>
          </a:p>
          <a:p>
            <a:pPr lvl="4" eaLnBrk="1" hangingPunct="1">
              <a:buFontTx/>
              <a:buChar char="•"/>
            </a:pPr>
            <a:r>
              <a:rPr lang="en-GB" dirty="0" smtClean="0"/>
              <a:t>Over half of all known living organisms are insects.</a:t>
            </a:r>
          </a:p>
          <a:p>
            <a:pPr lvl="4" eaLnBrk="1" hangingPunct="1">
              <a:buFontTx/>
              <a:buChar char="•"/>
            </a:pPr>
            <a:endParaRPr lang="en-GB" dirty="0" smtClean="0"/>
          </a:p>
          <a:p>
            <a:pPr lvl="4" eaLnBrk="1" hangingPunct="1"/>
            <a:r>
              <a:rPr lang="en-GB" dirty="0" smtClean="0"/>
              <a:t>Key characteristics of insects:</a:t>
            </a:r>
          </a:p>
          <a:p>
            <a:pPr eaLnBrk="1" hangingPunct="1"/>
            <a:r>
              <a:rPr lang="en-GB" dirty="0" smtClean="0"/>
              <a:t>	- An external skeleton</a:t>
            </a:r>
          </a:p>
          <a:p>
            <a:pPr eaLnBrk="1" hangingPunct="1"/>
            <a:r>
              <a:rPr lang="en-GB" dirty="0" smtClean="0"/>
              <a:t>	- A body split into three segments – head, thorax and abdomen</a:t>
            </a:r>
          </a:p>
          <a:p>
            <a:pPr eaLnBrk="1" hangingPunct="1"/>
            <a:r>
              <a:rPr lang="en-GB" dirty="0" smtClean="0"/>
              <a:t>	- Six jointed legs, one pair on each body segment</a:t>
            </a:r>
          </a:p>
          <a:p>
            <a:pPr eaLnBrk="1" hangingPunct="1"/>
            <a:r>
              <a:rPr lang="en-GB" dirty="0" smtClean="0"/>
              <a:t>	- Antennae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Char char="-"/>
            </a:pPr>
            <a:r>
              <a:rPr lang="en-GB" dirty="0" smtClean="0"/>
              <a:t>We classify organisms for the same reason we classify things in our everyday life – it means we can generalise between the tens of millions of possible species on the planet, by putting them into categories.</a:t>
            </a:r>
          </a:p>
          <a:p>
            <a:pPr eaLnBrk="1" hangingPunct="1">
              <a:buFontTx/>
              <a:buChar char="-"/>
            </a:pPr>
            <a:r>
              <a:rPr lang="en-GB" dirty="0" smtClean="0"/>
              <a:t>It helps others know what you are talking about when you refer to them – for example – the word “mammal”, makes people think of a furry, warm-blooded, animal.</a:t>
            </a:r>
          </a:p>
          <a:p>
            <a:pPr eaLnBrk="1" hangingPunct="1">
              <a:buFontTx/>
              <a:buChar char="-"/>
            </a:pPr>
            <a:r>
              <a:rPr lang="en-GB" dirty="0" smtClean="0"/>
              <a:t>Classification is also important in phylogeny – the study of the evolutionary history of species. By studying the similarities and differences between species, we can get a good idea of how related they are and perhaps the order in which they evolved.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Char char="-"/>
            </a:pPr>
            <a:r>
              <a:rPr lang="en-GB" dirty="0" smtClean="0"/>
              <a:t>There are a few methods for classifying organisms. The method that most people use is Linnaean classification. In science, Latin is used as a universal language that anyone from around the world can understand. In Latin names, the </a:t>
            </a:r>
            <a:r>
              <a:rPr lang="en-GB" b="1" dirty="0" smtClean="0"/>
              <a:t>first word is the genus</a:t>
            </a:r>
            <a:r>
              <a:rPr lang="en-GB" dirty="0" smtClean="0"/>
              <a:t> and the </a:t>
            </a:r>
            <a:r>
              <a:rPr lang="en-GB" b="1" dirty="0" smtClean="0"/>
              <a:t>second is the species</a:t>
            </a:r>
            <a:r>
              <a:rPr lang="en-GB" dirty="0" smtClean="0"/>
              <a:t>.</a:t>
            </a:r>
            <a:endParaRPr lang="en-GB" b="1" dirty="0" smtClean="0"/>
          </a:p>
          <a:p>
            <a:pPr eaLnBrk="1" hangingPunct="1">
              <a:buFontTx/>
              <a:buChar char="-"/>
            </a:pPr>
            <a:endParaRPr lang="en-GB" dirty="0" smtClean="0"/>
          </a:p>
          <a:p>
            <a:pPr eaLnBrk="1" hangingPunct="1">
              <a:buFontTx/>
              <a:buChar char="-"/>
            </a:pPr>
            <a:r>
              <a:rPr lang="en-GB" dirty="0" smtClean="0"/>
              <a:t>For example – the lion and the tiger are different species but they are closely related. They are known as </a:t>
            </a:r>
            <a:r>
              <a:rPr lang="en-GB" i="1" dirty="0" err="1" smtClean="0"/>
              <a:t>Panthera</a:t>
            </a:r>
            <a:r>
              <a:rPr lang="en-GB" i="1" dirty="0" smtClean="0"/>
              <a:t> </a:t>
            </a:r>
            <a:r>
              <a:rPr lang="en-GB" i="1" dirty="0" err="1" smtClean="0"/>
              <a:t>leo</a:t>
            </a:r>
            <a:r>
              <a:rPr lang="en-GB" dirty="0" smtClean="0"/>
              <a:t> and </a:t>
            </a:r>
            <a:r>
              <a:rPr lang="en-GB" i="1" dirty="0" err="1" smtClean="0"/>
              <a:t>Panthera</a:t>
            </a:r>
            <a:r>
              <a:rPr lang="en-GB" i="1" dirty="0" smtClean="0"/>
              <a:t> </a:t>
            </a:r>
            <a:r>
              <a:rPr lang="en-GB" i="1" dirty="0" err="1" smtClean="0"/>
              <a:t>tigris</a:t>
            </a:r>
            <a:r>
              <a:rPr lang="en-GB" i="1" dirty="0" smtClean="0"/>
              <a:t>. </a:t>
            </a:r>
            <a:r>
              <a:rPr lang="en-GB" dirty="0" smtClean="0"/>
              <a:t>As they both have the same genus name – </a:t>
            </a:r>
            <a:r>
              <a:rPr lang="en-GB" i="1" dirty="0" err="1" smtClean="0"/>
              <a:t>Panthera</a:t>
            </a:r>
            <a:r>
              <a:rPr lang="en-GB" dirty="0" smtClean="0"/>
              <a:t> – we can tell that they are closely related. The species names – </a:t>
            </a:r>
            <a:r>
              <a:rPr lang="en-GB" i="1" dirty="0" err="1" smtClean="0"/>
              <a:t>leo</a:t>
            </a:r>
            <a:r>
              <a:rPr lang="en-GB" dirty="0" smtClean="0"/>
              <a:t> and </a:t>
            </a:r>
            <a:r>
              <a:rPr lang="en-GB" i="1" dirty="0" err="1" smtClean="0"/>
              <a:t>tigris</a:t>
            </a:r>
            <a:r>
              <a:rPr lang="en-GB" dirty="0" smtClean="0"/>
              <a:t> – show that they are different species.</a:t>
            </a:r>
            <a:endParaRPr lang="en-GB" i="1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1200" dirty="0" smtClean="0"/>
              <a:t>Genus and species are the tip of the iceberg. There are many different levels in the classification hierarchy. The levels are: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Kingdom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Phylum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Class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Order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Family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Genus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Species</a:t>
            </a:r>
          </a:p>
          <a:p>
            <a:pPr eaLnBrk="1" hangingPunct="1"/>
            <a:r>
              <a:rPr lang="en-GB" sz="1200" dirty="0" smtClean="0"/>
              <a:t>The top level in the classification hierarchy is “Kingdom”. The five Kingdoms are:</a:t>
            </a:r>
          </a:p>
          <a:p>
            <a:pPr eaLnBrk="1" hangingPunct="1">
              <a:buFontTx/>
              <a:buChar char="•"/>
            </a:pPr>
            <a:r>
              <a:rPr lang="en-GB" sz="1200" dirty="0" err="1" smtClean="0"/>
              <a:t>Protists</a:t>
            </a:r>
            <a:endParaRPr lang="en-GB" sz="1200" dirty="0" smtClean="0"/>
          </a:p>
          <a:p>
            <a:pPr eaLnBrk="1" hangingPunct="1">
              <a:buFontTx/>
              <a:buChar char="•"/>
            </a:pPr>
            <a:r>
              <a:rPr lang="en-GB" sz="1200" dirty="0" smtClean="0"/>
              <a:t>Prokaryotes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Fungi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Plants </a:t>
            </a:r>
          </a:p>
          <a:p>
            <a:pPr eaLnBrk="1" hangingPunct="1">
              <a:buFontTx/>
              <a:buChar char="•"/>
            </a:pPr>
            <a:r>
              <a:rPr lang="en-GB" sz="1200" dirty="0" smtClean="0"/>
              <a:t>Animals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Key characteristics of mammals.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There are </a:t>
            </a:r>
            <a:r>
              <a:rPr lang="en-GB" b="1" dirty="0" smtClean="0"/>
              <a:t>exceptions</a:t>
            </a:r>
            <a:r>
              <a:rPr lang="en-GB" dirty="0" smtClean="0"/>
              <a:t> to the rules: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Some mammals do not have a covering of hair </a:t>
            </a:r>
            <a:r>
              <a:rPr lang="en-GB" dirty="0" err="1" smtClean="0"/>
              <a:t>e.g</a:t>
            </a:r>
            <a:r>
              <a:rPr lang="en-GB" dirty="0" smtClean="0"/>
              <a:t> – whales (http://www.arkive.org/blue-whale/balaenoptera-musculus/), dolphins (http://www.arkive.org/short-beaked-common-dolphin/delphinus-delphis/) and porpoises (http://www.arkive.org/spectacled-porpoise/phocoena-dioptrica/)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Some mammals do not give birth to live young – echidna (http://www.arkive.org/long-beaked-echidna/zaglossus-spp/) and platypuses (http://www.arkive.org/platypus/ornithorhynchus-anatinus/) lay eggs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Key characteristics of birds.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There are </a:t>
            </a:r>
            <a:r>
              <a:rPr lang="en-GB" b="1" dirty="0" smtClean="0"/>
              <a:t>exceptions</a:t>
            </a:r>
            <a:r>
              <a:rPr lang="en-GB" dirty="0" smtClean="0"/>
              <a:t> to the rules: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Some birds cannot fly e.g. penguins (http://www.arkive.org/emperor-penguin/aptenodytes-forsteri/), emus (http://www.arkive.org/emu/dromaius-novaehollandiae/), ostriches (http://www.arkive.org/ostrich/struthio-camelus/)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Key characteristics of reptiles.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There are </a:t>
            </a:r>
            <a:r>
              <a:rPr lang="en-GB" b="1" dirty="0" smtClean="0"/>
              <a:t>exceptions</a:t>
            </a:r>
            <a:r>
              <a:rPr lang="en-GB" dirty="0" smtClean="0"/>
              <a:t> to the rules: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Although most reptiles lay eggs some, such as the adder (http://www.arkive.org/adder/vipera-berus/) and viviparous lizard (http://www.arkive.org/viviparous-lizard/lacerta-vivipara/), give birth to live young.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Key characteristics of amphibians.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There are </a:t>
            </a:r>
            <a:r>
              <a:rPr lang="en-GB" b="1" dirty="0" smtClean="0"/>
              <a:t>exceptions</a:t>
            </a:r>
            <a:r>
              <a:rPr lang="en-GB" dirty="0" smtClean="0"/>
              <a:t> to the rules: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Some amphibians, such as the axolotl (http://www.arkive.org/axolotl/ambystoma-mexicanum/), don’t complete their life cycle. Instead, they remain in a larval state.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Key characteristics of fish.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There are </a:t>
            </a:r>
            <a:r>
              <a:rPr lang="en-GB" b="1" dirty="0" smtClean="0"/>
              <a:t>exceptions</a:t>
            </a:r>
            <a:r>
              <a:rPr lang="en-GB" dirty="0" smtClean="0"/>
              <a:t> to the rules: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Although most fish don’t regulate body temperature (they are cold-blooded) – some sharks, such as the great white shark (http://www.arkive.org/great-white-shark/carcharodon-carcharias/), can regulate their body temperature.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FFD77-4D67-4F0F-8106-F01A2A399C54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ójkąt równoramienny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ójkąt prostokątny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ójkąt równoramienny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1" name="Łącznik prosty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ójkąt prostokątny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77211EB-C423-4979-B28B-919C814BD3AF}" type="datetimeFigureOut">
              <a:rPr lang="pl-PL" smtClean="0"/>
              <a:pPr/>
              <a:t>2014-07-14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D928463-39A5-4679-A9BA-E1476458ADE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CLASSIFICATION 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WHAT IS CLASSIFICATION?</a:t>
            </a: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571472" y="857232"/>
            <a:ext cx="4572000" cy="10895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GB" b="1" dirty="0" smtClean="0"/>
              <a:t>INVERTEBRATES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No spinal column (also called backbone)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No internal skeleton</a:t>
            </a:r>
          </a:p>
        </p:txBody>
      </p:sp>
      <p:pic>
        <p:nvPicPr>
          <p:cNvPr id="3" name="Picture 4" descr="Seven-spot-ladybi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1196975"/>
            <a:ext cx="3097212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 rot="8774826" flipV="1">
            <a:off x="3203845" y="4562644"/>
            <a:ext cx="4004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0" dirty="0" smtClean="0">
                <a:solidFill>
                  <a:schemeClr val="bg1"/>
                </a:solidFill>
              </a:rPr>
              <a:t>Seven-spot ladybird INVERTEBRATE</a:t>
            </a:r>
            <a:endParaRPr lang="en-GB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28596" y="1714488"/>
            <a:ext cx="4572000" cy="2336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Produce milk from mammary glands to feed young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Maintain constant body temperature (warm-blooded)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Covering of hair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Give birth to live young</a:t>
            </a:r>
          </a:p>
        </p:txBody>
      </p:sp>
      <p:sp>
        <p:nvSpPr>
          <p:cNvPr id="3" name="Prostokąt 2"/>
          <p:cNvSpPr/>
          <p:nvPr/>
        </p:nvSpPr>
        <p:spPr>
          <a:xfrm>
            <a:off x="2928926" y="571480"/>
            <a:ext cx="1279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Mammals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11" descr="Female-stump-tailed-macaque-suckling-you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8537" y="1785926"/>
            <a:ext cx="3065463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571472" y="164305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Maintain a constant body temperature (warm-blooded)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Reproduce by laying eggs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Have feathers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Most can fly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Have a beak</a:t>
            </a:r>
          </a:p>
        </p:txBody>
      </p:sp>
      <p:sp>
        <p:nvSpPr>
          <p:cNvPr id="3" name="Prostokąt 2"/>
          <p:cNvSpPr/>
          <p:nvPr/>
        </p:nvSpPr>
        <p:spPr>
          <a:xfrm rot="11186438" flipV="1">
            <a:off x="3135013" y="366928"/>
            <a:ext cx="1781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Birds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7" descr="Atlantic-yellow-nosed-albatross-incubating-egg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5725" y="1773238"/>
            <a:ext cx="3294063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14282" y="278605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Don’t regulate body temperature (cold-blooded)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Tough scaly skin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Most lay eggs with leathery</a:t>
            </a:r>
          </a:p>
          <a:p>
            <a:r>
              <a:rPr lang="en-GB" dirty="0" smtClean="0"/>
              <a:t>	shells</a:t>
            </a:r>
          </a:p>
        </p:txBody>
      </p:sp>
      <p:pic>
        <p:nvPicPr>
          <p:cNvPr id="3" name="Picture 6" descr="Two-day-old-Komodo-drag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557338"/>
            <a:ext cx="3173413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>
            <a:off x="4050062" y="857232"/>
            <a:ext cx="1043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Reptiles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14282" y="2143116"/>
            <a:ext cx="4572000" cy="2336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Don’t regulate body temperature (cold-blooded)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Lay eggs in water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Life cycle involves transformation from aquatic larvae to terrestrial adult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Can respire through porous skin</a:t>
            </a:r>
          </a:p>
        </p:txBody>
      </p:sp>
      <p:pic>
        <p:nvPicPr>
          <p:cNvPr id="3" name="Picture 6" descr="Reinwardts-flying-frog-on-a-flow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6725" y="1341438"/>
            <a:ext cx="32385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>
            <a:off x="3817627" y="785794"/>
            <a:ext cx="1508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Amphibians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2136339"/>
            <a:ext cx="42148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Actually a collection of four distantly related groups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Breathe underwater using internal gills for gas exchange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Body covered with scales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Most don’t regulate body temperature (cold-blooded</a:t>
            </a:r>
            <a:endParaRPr lang="pl-PL" dirty="0"/>
          </a:p>
        </p:txBody>
      </p:sp>
      <p:pic>
        <p:nvPicPr>
          <p:cNvPr id="3" name="Picture 6" descr="Head-on-portrait-of-per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341438"/>
            <a:ext cx="32480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 rot="20809246">
            <a:off x="4223279" y="665508"/>
            <a:ext cx="574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Fish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r>
              <a:rPr lang="en-GB" dirty="0" smtClean="0"/>
              <a:t>Insects are probably the most successful of all invertebrates!</a:t>
            </a:r>
          </a:p>
          <a:p>
            <a:pPr marL="457200" indent="-457200"/>
            <a:endParaRPr lang="en-GB" dirty="0" smtClean="0"/>
          </a:p>
          <a:p>
            <a:pPr marL="457200" indent="-457200"/>
            <a:r>
              <a:rPr lang="en-GB" dirty="0" smtClean="0"/>
              <a:t>All insects have: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An external skeleton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A body split into three segments – head, thorax and abdomen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Six jointed legs, one pair on each body segment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Antennae</a:t>
            </a:r>
          </a:p>
        </p:txBody>
      </p:sp>
      <p:pic>
        <p:nvPicPr>
          <p:cNvPr id="3" name="Picture 5" descr="Red-harvester-ant-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4714884"/>
            <a:ext cx="295116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>
            <a:off x="3406456" y="785794"/>
            <a:ext cx="40945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Insect classification</a:t>
            </a:r>
            <a:endParaRPr lang="pl-P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28596" y="21429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GB" dirty="0" smtClean="0"/>
              <a:t>Most insects have: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2 or 4 wings for all or part of their life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Compound eyes</a:t>
            </a:r>
          </a:p>
          <a:p>
            <a:pPr marL="457200" indent="-457200"/>
            <a:endParaRPr lang="en-GB" dirty="0" smtClean="0"/>
          </a:p>
        </p:txBody>
      </p:sp>
      <p:pic>
        <p:nvPicPr>
          <p:cNvPr id="3" name="Picture 5" descr="Honey-bee-asleep-during-cold-weath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68787"/>
            <a:ext cx="3887787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Apollo-butterfl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85728"/>
            <a:ext cx="2587625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86000" y="2428726"/>
            <a:ext cx="45720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800" dirty="0" smtClean="0"/>
              <a:t>What is classification?</a:t>
            </a:r>
            <a:endParaRPr lang="pl-PL" sz="2800" dirty="0" smtClean="0"/>
          </a:p>
          <a:p>
            <a:endParaRPr lang="en-GB" sz="2800" dirty="0" smtClean="0"/>
          </a:p>
          <a:p>
            <a:pPr lvl="3"/>
            <a:r>
              <a:rPr lang="en-GB" sz="2400" dirty="0" smtClean="0"/>
              <a:t>Organising living things into groups:</a:t>
            </a:r>
          </a:p>
          <a:p>
            <a:pPr marL="2884488" lvl="4"/>
            <a:r>
              <a:rPr lang="en-GB" sz="2400" dirty="0" smtClean="0"/>
              <a:t>Anatomy</a:t>
            </a:r>
          </a:p>
          <a:p>
            <a:pPr marL="2884488" lvl="4"/>
            <a:r>
              <a:rPr lang="en-GB" sz="2400" dirty="0" smtClean="0"/>
              <a:t>Genetics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orseshoe-crab-walking-on-sea-b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429000"/>
            <a:ext cx="4103687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rostokąt 2"/>
          <p:cNvSpPr/>
          <p:nvPr/>
        </p:nvSpPr>
        <p:spPr>
          <a:xfrm>
            <a:off x="2428860" y="928670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chemeClr val="bg1"/>
                </a:solidFill>
              </a:rPr>
              <a:t>Horseshoe crab</a:t>
            </a:r>
            <a:endParaRPr lang="en-GB" b="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GB" b="0" dirty="0" smtClean="0">
                <a:solidFill>
                  <a:schemeClr val="bg1"/>
                </a:solidFill>
              </a:rPr>
              <a:t>Anatomically -  looks like a crab</a:t>
            </a:r>
          </a:p>
          <a:p>
            <a:pPr>
              <a:spcBef>
                <a:spcPct val="50000"/>
              </a:spcBef>
            </a:pPr>
            <a:r>
              <a:rPr lang="en-GB" b="0" dirty="0" smtClean="0">
                <a:solidFill>
                  <a:schemeClr val="bg1"/>
                </a:solidFill>
              </a:rPr>
              <a:t>Genetically - more closely related to spiders</a:t>
            </a:r>
            <a:endParaRPr lang="en-GB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86000" y="2397949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 smtClean="0"/>
              <a:t>Why classify organisms?</a:t>
            </a:r>
          </a:p>
          <a:p>
            <a:r>
              <a:rPr lang="en-GB" dirty="0" smtClean="0"/>
              <a:t>Helps others understand which species you are talking about</a:t>
            </a:r>
          </a:p>
          <a:p>
            <a:r>
              <a:rPr lang="en-GB" dirty="0" smtClean="0"/>
              <a:t>Can group species based on shared characteristics</a:t>
            </a:r>
          </a:p>
          <a:p>
            <a:r>
              <a:rPr lang="en-GB" dirty="0" smtClean="0"/>
              <a:t>To study phylogeny – how related species are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mperor-penguin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103688"/>
            <a:ext cx="338455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Dusky-dolphin-leap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4129088"/>
            <a:ext cx="287972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>
            <a:off x="785786" y="3286124"/>
            <a:ext cx="2820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>
                <a:solidFill>
                  <a:schemeClr val="bg1"/>
                </a:solidFill>
              </a:rPr>
              <a:t>Emperor penguin - BIRD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57818" y="3357562"/>
            <a:ext cx="3021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>
                <a:solidFill>
                  <a:schemeClr val="bg1"/>
                </a:solidFill>
              </a:rPr>
              <a:t>Dusky dolphin - MAMMAL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000100" y="50004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3"/>
            <a:r>
              <a:rPr lang="en-GB" dirty="0" smtClean="0"/>
              <a:t>Linnaean classification</a:t>
            </a:r>
          </a:p>
          <a:p>
            <a:pPr lvl="4"/>
            <a:r>
              <a:rPr lang="en-GB" sz="2400" dirty="0" smtClean="0"/>
              <a:t>Genus and species,</a:t>
            </a:r>
            <a:r>
              <a:rPr lang="en-GB" sz="2400" i="1" dirty="0" smtClean="0"/>
              <a:t> </a:t>
            </a:r>
            <a:r>
              <a:rPr lang="en-GB" sz="2400" dirty="0" smtClean="0"/>
              <a:t>e.g. </a:t>
            </a:r>
            <a:r>
              <a:rPr lang="en-GB" sz="2400" i="1" dirty="0" smtClean="0"/>
              <a:t>Homo sapiens</a:t>
            </a:r>
          </a:p>
        </p:txBody>
      </p:sp>
      <p:pic>
        <p:nvPicPr>
          <p:cNvPr id="3" name="Picture 5" descr="African-lione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2724150"/>
            <a:ext cx="2465387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Bengal-tiger-walk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724150"/>
            <a:ext cx="2578100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214283" y="3286124"/>
            <a:ext cx="51714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0" i="1" dirty="0" err="1" smtClean="0">
                <a:solidFill>
                  <a:schemeClr val="bg1"/>
                </a:solidFill>
              </a:rPr>
              <a:t>Panthera</a:t>
            </a:r>
            <a:r>
              <a:rPr lang="en-GB" b="0" i="1" dirty="0" smtClean="0">
                <a:solidFill>
                  <a:schemeClr val="bg1"/>
                </a:solidFill>
              </a:rPr>
              <a:t> </a:t>
            </a:r>
            <a:r>
              <a:rPr lang="en-GB" b="0" i="1" dirty="0" err="1" smtClean="0">
                <a:solidFill>
                  <a:schemeClr val="bg1"/>
                </a:solidFill>
              </a:rPr>
              <a:t>leo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7358082" y="3244334"/>
            <a:ext cx="17859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0" i="1" dirty="0" err="1" smtClean="0">
                <a:solidFill>
                  <a:schemeClr val="bg1"/>
                </a:solidFill>
              </a:rPr>
              <a:t>Panthera</a:t>
            </a:r>
            <a:r>
              <a:rPr lang="en-GB" b="0" i="1" dirty="0" smtClean="0">
                <a:solidFill>
                  <a:schemeClr val="bg1"/>
                </a:solidFill>
              </a:rPr>
              <a:t> </a:t>
            </a:r>
            <a:r>
              <a:rPr lang="en-GB" b="0" i="1" dirty="0" err="1" smtClean="0">
                <a:solidFill>
                  <a:schemeClr val="bg1"/>
                </a:solidFill>
              </a:rPr>
              <a:t>tigris</a:t>
            </a:r>
            <a:endParaRPr lang="en-GB" b="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857224" y="1182231"/>
            <a:ext cx="742955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Genus and species are the tip of the iceberg</a:t>
            </a:r>
          </a:p>
          <a:p>
            <a:endParaRPr lang="en-GB" sz="2000" dirty="0" smtClean="0"/>
          </a:p>
          <a:p>
            <a:r>
              <a:rPr lang="en-GB" sz="2000" dirty="0" smtClean="0"/>
              <a:t>There are many different levels in the classification hierarchy</a:t>
            </a:r>
          </a:p>
          <a:p>
            <a:endParaRPr lang="en-GB" sz="2000" dirty="0" smtClean="0"/>
          </a:p>
          <a:p>
            <a:r>
              <a:rPr lang="en-GB" sz="2000" dirty="0" smtClean="0"/>
              <a:t>Top level is the 5 </a:t>
            </a:r>
            <a:r>
              <a:rPr lang="en-GB" sz="2000" b="1" dirty="0" smtClean="0"/>
              <a:t>Kingdoms</a:t>
            </a:r>
            <a:r>
              <a:rPr lang="en-GB" sz="2000" dirty="0" smtClean="0"/>
              <a:t>:</a:t>
            </a:r>
          </a:p>
          <a:p>
            <a:endParaRPr lang="en-GB" sz="2000" dirty="0" smtClean="0"/>
          </a:p>
          <a:p>
            <a:pPr lvl="1">
              <a:buFont typeface="Arial" pitchFamily="34" charset="0"/>
              <a:buChar char="•"/>
            </a:pPr>
            <a:r>
              <a:rPr lang="en-GB" b="1" dirty="0" err="1" smtClean="0"/>
              <a:t>Protists</a:t>
            </a:r>
            <a:r>
              <a:rPr lang="en-GB" b="1" dirty="0" smtClean="0"/>
              <a:t> 		</a:t>
            </a:r>
            <a:r>
              <a:rPr lang="en-GB" dirty="0" smtClean="0"/>
              <a:t>(e.g. amoebae, algae)</a:t>
            </a:r>
            <a:endParaRPr lang="en-GB" b="1" dirty="0" smtClean="0"/>
          </a:p>
          <a:p>
            <a:pPr lvl="1">
              <a:buFont typeface="Arial" pitchFamily="34" charset="0"/>
              <a:buChar char="•"/>
            </a:pPr>
            <a:r>
              <a:rPr lang="en-GB" b="1" dirty="0" smtClean="0"/>
              <a:t>Prokaryotes 	</a:t>
            </a:r>
            <a:r>
              <a:rPr lang="en-GB" dirty="0" smtClean="0"/>
              <a:t>(e.g. bacteria, </a:t>
            </a:r>
            <a:r>
              <a:rPr lang="pl-PL" dirty="0" smtClean="0"/>
              <a:t>A</a:t>
            </a:r>
            <a:r>
              <a:rPr lang="en-GB" dirty="0" err="1" smtClean="0"/>
              <a:t>rchaebacteria</a:t>
            </a:r>
            <a:r>
              <a:rPr lang="en-GB" dirty="0" smtClean="0"/>
              <a:t>)</a:t>
            </a:r>
            <a:endParaRPr lang="en-GB" b="1" dirty="0" smtClean="0"/>
          </a:p>
          <a:p>
            <a:pPr lvl="1">
              <a:buFont typeface="Arial" pitchFamily="34" charset="0"/>
              <a:buChar char="•"/>
            </a:pPr>
            <a:r>
              <a:rPr lang="en-GB" b="1" dirty="0" smtClean="0"/>
              <a:t>Fungi		 </a:t>
            </a:r>
          </a:p>
          <a:p>
            <a:pPr lvl="1">
              <a:buFont typeface="Arial" pitchFamily="34" charset="0"/>
              <a:buChar char="•"/>
            </a:pPr>
            <a:r>
              <a:rPr lang="en-GB" b="1" dirty="0" smtClean="0"/>
              <a:t>Plants</a:t>
            </a:r>
          </a:p>
          <a:p>
            <a:pPr lvl="1">
              <a:buFont typeface="Arial" pitchFamily="34" charset="0"/>
              <a:buChar char="•"/>
            </a:pPr>
            <a:r>
              <a:rPr lang="en-GB" b="1" dirty="0" smtClean="0"/>
              <a:t>Animals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453745" y="428604"/>
            <a:ext cx="22365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Kingdom </a:t>
            </a:r>
            <a:r>
              <a:rPr lang="en-GB" dirty="0" err="1" smtClean="0">
                <a:solidFill>
                  <a:schemeClr val="bg1"/>
                </a:solidFill>
              </a:rPr>
              <a:t>Animalia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28596" y="2274838"/>
            <a:ext cx="4143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~ 1.26 million animal species</a:t>
            </a:r>
          </a:p>
          <a:p>
            <a:endParaRPr lang="en-GB" dirty="0" smtClean="0"/>
          </a:p>
          <a:p>
            <a:r>
              <a:rPr lang="en-GB" b="1" dirty="0" smtClean="0"/>
              <a:t>Vertebrates</a:t>
            </a:r>
            <a:r>
              <a:rPr lang="en-GB" dirty="0" smtClean="0"/>
              <a:t> and </a:t>
            </a:r>
            <a:r>
              <a:rPr lang="en-GB" b="1" dirty="0" smtClean="0"/>
              <a:t>invertebrates</a:t>
            </a:r>
          </a:p>
          <a:p>
            <a:endParaRPr lang="en-GB" b="1" dirty="0" smtClean="0"/>
          </a:p>
          <a:p>
            <a:r>
              <a:rPr lang="en-GB" dirty="0" smtClean="0"/>
              <a:t>~ 1.2 million are </a:t>
            </a:r>
            <a:r>
              <a:rPr lang="en-GB" b="1" dirty="0" smtClean="0"/>
              <a:t>invertebrates </a:t>
            </a:r>
          </a:p>
          <a:p>
            <a:r>
              <a:rPr lang="en-GB" dirty="0" smtClean="0"/>
              <a:t>	(e.g. insects, crustaceans)</a:t>
            </a:r>
            <a:endParaRPr lang="en-GB" b="1" dirty="0" smtClean="0"/>
          </a:p>
          <a:p>
            <a:endParaRPr lang="en-GB" dirty="0" smtClean="0"/>
          </a:p>
          <a:p>
            <a:r>
              <a:rPr lang="en-GB" dirty="0" smtClean="0"/>
              <a:t>~ 60,000 are </a:t>
            </a:r>
            <a:r>
              <a:rPr lang="en-GB" b="1" dirty="0" smtClean="0"/>
              <a:t>vertebrates</a:t>
            </a:r>
          </a:p>
        </p:txBody>
      </p:sp>
      <p:pic>
        <p:nvPicPr>
          <p:cNvPr id="4" name="Picture 9" descr="Monarch-butterfly-resting-on-a-flowering-pla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8604"/>
            <a:ext cx="30956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Great-white-shark-swimming-anterior-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071942"/>
            <a:ext cx="309562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5358989" y="2571744"/>
            <a:ext cx="3785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0" dirty="0" smtClean="0">
                <a:solidFill>
                  <a:schemeClr val="bg1"/>
                </a:solidFill>
              </a:rPr>
              <a:t>Monarch butterfly INVERTEBRATE</a:t>
            </a:r>
            <a:endParaRPr lang="en-GB" b="0" dirty="0">
              <a:solidFill>
                <a:schemeClr val="bg1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 rot="10800000" flipV="1">
            <a:off x="6286512" y="3214686"/>
            <a:ext cx="1643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0" dirty="0" smtClean="0">
                <a:solidFill>
                  <a:schemeClr val="bg1"/>
                </a:solidFill>
              </a:rPr>
              <a:t>Great white shark VERTEBRATE</a:t>
            </a:r>
            <a:endParaRPr lang="en-GB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86000" y="2011689"/>
            <a:ext cx="4572000" cy="28346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GB" b="1" dirty="0" smtClean="0"/>
              <a:t>VERTEBRATES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Have a spinal column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Have an internal skeleton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Vertebrates are divided into five groups: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Fish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Amphibians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Reptiles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Birds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Mammals</a:t>
            </a:r>
          </a:p>
        </p:txBody>
      </p:sp>
      <p:pic>
        <p:nvPicPr>
          <p:cNvPr id="3" name="Picture 6" descr="Male-purple-frog-call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4160838"/>
            <a:ext cx="3095625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>
            <a:off x="5929322" y="3429000"/>
            <a:ext cx="2771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0" dirty="0" smtClean="0">
                <a:solidFill>
                  <a:schemeClr val="bg1"/>
                </a:solidFill>
              </a:rPr>
              <a:t>Purple frog VERTEBRATE</a:t>
            </a:r>
            <a:endParaRPr lang="en-GB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ergetyczny">
  <a:themeElements>
    <a:clrScheme name="Energetyczny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Energetyczny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Energetyczny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</TotalTime>
  <Words>1017</Words>
  <Application>Microsoft Office PowerPoint</Application>
  <PresentationFormat>Pokaz na ekranie (4:3)</PresentationFormat>
  <Paragraphs>178</Paragraphs>
  <Slides>17</Slides>
  <Notes>10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Energetyczny</vt:lpstr>
      <vt:lpstr>CLASSIFICATION 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 </dc:title>
  <dc:creator>Beata</dc:creator>
  <cp:lastModifiedBy>Beata</cp:lastModifiedBy>
  <cp:revision>5</cp:revision>
  <dcterms:created xsi:type="dcterms:W3CDTF">2014-06-19T15:19:14Z</dcterms:created>
  <dcterms:modified xsi:type="dcterms:W3CDTF">2014-07-14T20:39:52Z</dcterms:modified>
</cp:coreProperties>
</file>